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1.bin" ContentType="application/vnd.openxmlformats-officedocument.oleObject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63"/>
  </p:notesMasterIdLst>
  <p:sldIdLst>
    <p:sldId id="885" r:id="rId3"/>
    <p:sldId id="340" r:id="rId4"/>
    <p:sldId id="326" r:id="rId5"/>
    <p:sldId id="545" r:id="rId6"/>
    <p:sldId id="811" r:id="rId7"/>
    <p:sldId id="473" r:id="rId8"/>
    <p:sldId id="716" r:id="rId9"/>
    <p:sldId id="717" r:id="rId10"/>
    <p:sldId id="718" r:id="rId11"/>
    <p:sldId id="719" r:id="rId12"/>
    <p:sldId id="720" r:id="rId13"/>
    <p:sldId id="722" r:id="rId14"/>
    <p:sldId id="864" r:id="rId15"/>
    <p:sldId id="865" r:id="rId16"/>
    <p:sldId id="866" r:id="rId17"/>
    <p:sldId id="867" r:id="rId18"/>
    <p:sldId id="870" r:id="rId19"/>
    <p:sldId id="873" r:id="rId20"/>
    <p:sldId id="727" r:id="rId21"/>
    <p:sldId id="828" r:id="rId22"/>
    <p:sldId id="819" r:id="rId23"/>
    <p:sldId id="643" r:id="rId24"/>
    <p:sldId id="741" r:id="rId25"/>
    <p:sldId id="742" r:id="rId26"/>
    <p:sldId id="743" r:id="rId27"/>
    <p:sldId id="744" r:id="rId28"/>
    <p:sldId id="835" r:id="rId29"/>
    <p:sldId id="836" r:id="rId30"/>
    <p:sldId id="837" r:id="rId31"/>
    <p:sldId id="838" r:id="rId32"/>
    <p:sldId id="771" r:id="rId33"/>
    <p:sldId id="773" r:id="rId34"/>
    <p:sldId id="774" r:id="rId35"/>
    <p:sldId id="876" r:id="rId36"/>
    <p:sldId id="877" r:id="rId37"/>
    <p:sldId id="878" r:id="rId38"/>
    <p:sldId id="879" r:id="rId39"/>
    <p:sldId id="880" r:id="rId40"/>
    <p:sldId id="881" r:id="rId41"/>
    <p:sldId id="882" r:id="rId42"/>
    <p:sldId id="883" r:id="rId43"/>
    <p:sldId id="884" r:id="rId44"/>
    <p:sldId id="776" r:id="rId45"/>
    <p:sldId id="656" r:id="rId46"/>
    <p:sldId id="777" r:id="rId47"/>
    <p:sldId id="783" r:id="rId48"/>
    <p:sldId id="781" r:id="rId49"/>
    <p:sldId id="782" r:id="rId50"/>
    <p:sldId id="786" r:id="rId51"/>
    <p:sldId id="789" r:id="rId52"/>
    <p:sldId id="787" r:id="rId53"/>
    <p:sldId id="791" r:id="rId54"/>
    <p:sldId id="790" r:id="rId55"/>
    <p:sldId id="795" r:id="rId56"/>
    <p:sldId id="796" r:id="rId57"/>
    <p:sldId id="797" r:id="rId58"/>
    <p:sldId id="799" r:id="rId59"/>
    <p:sldId id="874" r:id="rId60"/>
    <p:sldId id="875" r:id="rId61"/>
    <p:sldId id="504" r:id="rId62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91655" autoAdjust="0"/>
  </p:normalViewPr>
  <p:slideViewPr>
    <p:cSldViewPr>
      <p:cViewPr>
        <p:scale>
          <a:sx n="110" d="100"/>
          <a:sy n="110" d="100"/>
        </p:scale>
        <p:origin x="-1144" y="-328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7/15/15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http://www-users.cs.umn.edu/~kumar/dmbook/ch8.pdf Helpful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http://www-users.cs.umn.edu/~kumar/dmbook/ch8.pdf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PFDinTextCompPro-Italic"/>
                <a:cs typeface="PFDinTextCompPro-Italic"/>
              </a:rPr>
              <a:t>Not all clustering algorithms separate the data set into mutually exclusive partitions (e.g., Agglomerative Hierarchical Clustering).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Most general technique, good place to start (div behavior is always possible in a greedy scheme)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 (in this case, should sample data),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Dealing with outliers in clustering is another topic (remove, don’t remove, detection)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Results should be pretty consistent for various choices of 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4 or 5 steps is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these are unsupervised validation metrics (don’t depend on external info)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There is a duality between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unsup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validation metrics &amp; objective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funcs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Sum of inter-cluster distances to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centriod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Distance between centroids in different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In general, want cohesion to be low &amp; separation to be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(in k-means, this is pathological…overlapping clusters means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pts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are not assigned to nearest centroids!)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Similar is a loaded word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We will tighten up the concept of similarity when we discuss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Cluster ANALYSIS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671655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</p:txBody>
      </p:sp>
    </p:spTree>
    <p:extLst>
      <p:ext uri="{BB962C8B-B14F-4D97-AF65-F5344CB8AC3E}">
        <p14:creationId xmlns:p14="http://schemas.microsoft.com/office/powerpoint/2010/main" val="1024707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</p:txBody>
      </p:sp>
    </p:spTree>
    <p:extLst>
      <p:ext uri="{BB962C8B-B14F-4D97-AF65-F5344CB8AC3E}">
        <p14:creationId xmlns:p14="http://schemas.microsoft.com/office/powerpoint/2010/main" val="1515602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Clustering provides a </a:t>
            </a:r>
            <a:r>
              <a:rPr lang="en-US" sz="2500" i="1" dirty="0" smtClean="0">
                <a:latin typeface="PFDinTextCompPro-Italic"/>
                <a:cs typeface="PFDinTextCompPro-Italic"/>
              </a:rPr>
              <a:t>layer of abstraction </a:t>
            </a:r>
            <a:r>
              <a:rPr lang="en-US" sz="2500" dirty="0" smtClean="0">
                <a:latin typeface="PFDinTextCompPro-Italic"/>
                <a:cs typeface="PFDinTextCompPro-Italic"/>
              </a:rPr>
              <a:t>from individual data points.</a:t>
            </a:r>
          </a:p>
        </p:txBody>
      </p:sp>
    </p:spTree>
    <p:extLst>
      <p:ext uri="{BB962C8B-B14F-4D97-AF65-F5344CB8AC3E}">
        <p14:creationId xmlns:p14="http://schemas.microsoft.com/office/powerpoint/2010/main" val="1515602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Clustering provides a </a:t>
            </a:r>
            <a:r>
              <a:rPr lang="en-US" sz="2500" i="1" dirty="0" smtClean="0">
                <a:latin typeface="PFDinTextCompPro-Italic"/>
                <a:cs typeface="PFDinTextCompPro-Italic"/>
              </a:rPr>
              <a:t>layer of abstraction </a:t>
            </a:r>
            <a:r>
              <a:rPr lang="en-US" sz="2500" dirty="0" smtClean="0">
                <a:latin typeface="PFDinTextCompPro-Italic"/>
                <a:cs typeface="PFDinTextCompPro-Italic"/>
              </a:rPr>
              <a:t>from individual data points.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The goal is to extract and enhance the natural structure of the </a:t>
            </a:r>
            <a:r>
              <a:rPr lang="en-US" sz="2500" dirty="0" smtClean="0">
                <a:latin typeface="PFDinTextCompPro-Italic"/>
                <a:cs typeface="PFDinTextCompPro-Italic"/>
              </a:rPr>
              <a:t>data</a:t>
            </a:r>
            <a:endParaRPr lang="en-US" sz="25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2144196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can be useful in a wide variety of domains, including genetics, consumer internet and business.</a:t>
            </a:r>
          </a:p>
        </p:txBody>
      </p:sp>
    </p:spTree>
    <p:extLst>
      <p:ext uri="{BB962C8B-B14F-4D97-AF65-F5344CB8AC3E}">
        <p14:creationId xmlns:p14="http://schemas.microsoft.com/office/powerpoint/2010/main" val="2045694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</a:t>
            </a:r>
            <a:r>
              <a:rPr lang="en-US" sz="3000" b="1" dirty="0">
                <a:latin typeface="PFDinTextCompPro-Italic"/>
                <a:cs typeface="PFDinTextCompPro-Italic"/>
              </a:rPr>
              <a:t>genetics</a:t>
            </a:r>
            <a:r>
              <a:rPr lang="en-US" sz="3000" dirty="0">
                <a:latin typeface="PFDinTextCompPro-Italic"/>
                <a:cs typeface="PFDinTextCompPro-Italic"/>
              </a:rPr>
              <a:t>, consumer internet and business.</a:t>
            </a:r>
          </a:p>
        </p:txBody>
      </p:sp>
      <p:pic>
        <p:nvPicPr>
          <p:cNvPr id="10242" name="Picture 2" descr="http://upload.wikimedia.org/wikipedia/commons/a/a1/Rosenberg_1048people_993mark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80275" y="648762"/>
            <a:ext cx="2635145" cy="644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1338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genetics, </a:t>
            </a:r>
            <a:r>
              <a:rPr lang="en-US" sz="3000" b="1" dirty="0">
                <a:latin typeface="PFDinTextCompPro-Italic"/>
                <a:cs typeface="PFDinTextCompPro-Italic"/>
              </a:rPr>
              <a:t>consumer internet </a:t>
            </a:r>
            <a:r>
              <a:rPr lang="en-US" sz="3000" dirty="0">
                <a:latin typeface="PFDinTextCompPro-Italic"/>
                <a:cs typeface="PFDinTextCompPro-Italic"/>
              </a:rPr>
              <a:t>and business.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11891" r="5941" b="6163"/>
          <a:stretch/>
        </p:blipFill>
        <p:spPr bwMode="auto">
          <a:xfrm>
            <a:off x="338137" y="2628900"/>
            <a:ext cx="3961416" cy="246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9" t="12405" b="10675"/>
          <a:stretch/>
        </p:blipFill>
        <p:spPr bwMode="auto">
          <a:xfrm>
            <a:off x="4757737" y="2405863"/>
            <a:ext cx="3963336" cy="235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361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genetics, consumer internet and </a:t>
            </a:r>
            <a:r>
              <a:rPr lang="en-US" sz="3000" b="1" dirty="0">
                <a:latin typeface="PFDinTextCompPro-Italic"/>
                <a:cs typeface="PFDinTextCompPro-Italic"/>
              </a:rPr>
              <a:t>business</a:t>
            </a:r>
            <a:r>
              <a:rPr lang="en-US" sz="3000" dirty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11266" name="Picture 2" descr="http://i.huffpost.com/gen/1563531/thumbs/o-GROCERY-STORE-face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2324100"/>
            <a:ext cx="472439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13857" y="4942701"/>
            <a:ext cx="42545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http://i.huffpost.com/gen/1563531/thumbs/o-GROCERY-STORE-facebook.jpg</a:t>
            </a:r>
          </a:p>
        </p:txBody>
      </p:sp>
    </p:spTree>
    <p:extLst>
      <p:ext uri="{BB962C8B-B14F-4D97-AF65-F5344CB8AC3E}">
        <p14:creationId xmlns:p14="http://schemas.microsoft.com/office/powerpoint/2010/main" val="146179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many kinds of classification procedures. For our class, we will be focusing on K-means clustering, which is one of the most popular clustering algorithms.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an iterative </a:t>
            </a:r>
            <a:r>
              <a:rPr lang="en-US" sz="3000" dirty="0">
                <a:latin typeface="PFDinTextCompPro-Italic"/>
                <a:cs typeface="PFDinTextCompPro-Italic"/>
              </a:rPr>
              <a:t>method that partitions a data set into k clusters</a:t>
            </a:r>
            <a:r>
              <a:rPr lang="en-US" sz="3000" dirty="0" smtClean="0">
                <a:latin typeface="PFDinTextCompPro-Italic"/>
                <a:cs typeface="PFDinTextCompPro-Italic"/>
              </a:rPr>
              <a:t>. 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0153236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K-means clustering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273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	cluster analysis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	The K-means Algorithm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	Choosing K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	Example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How does the algorithm work?</a:t>
            </a:r>
          </a:p>
        </p:txBody>
      </p:sp>
    </p:spTree>
    <p:extLst>
      <p:ext uri="{BB962C8B-B14F-4D97-AF65-F5344CB8AC3E}">
        <p14:creationId xmlns:p14="http://schemas.microsoft.com/office/powerpoint/2010/main" val="28710519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28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2800" dirty="0">
                <a:latin typeface="PFDinTextCompPro-Italic"/>
                <a:cs typeface="PFDinTextCompPro-Italic"/>
              </a:rPr>
              <a:t> </a:t>
            </a:r>
            <a:r>
              <a:rPr lang="en-US" sz="28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28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28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</p:spTree>
    <p:extLst>
      <p:ext uri="{BB962C8B-B14F-4D97-AF65-F5344CB8AC3E}">
        <p14:creationId xmlns:p14="http://schemas.microsoft.com/office/powerpoint/2010/main" val="5946233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Step 1 – Choosing 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  <a:endParaRPr lang="en-US" sz="2500" dirty="0" smtClean="0">
              <a:latin typeface="PFDinTextCompPro-Italic"/>
              <a:cs typeface="PFDinTextCompPro-Italic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242196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initial centroids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25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25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    - </a:t>
            </a:r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randomly (but </a:t>
            </a:r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may </a:t>
            </a:r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yield divergent behavior)</a:t>
            </a:r>
            <a:endParaRPr lang="en-US" sz="2500" dirty="0" smtClean="0">
              <a:latin typeface="PFDinTextCompPro-Italic"/>
              <a:cs typeface="PFDinTextCompPro-Italic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25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     </a:t>
            </a:r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- randomly (but may yield divergent behavior</a:t>
            </a:r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)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     - perform alternative clustering task, use resulting centroids as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	</a:t>
            </a:r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initial k-means centroids</a:t>
            </a: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25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    - randomly (but may yield divergent behavior)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    </a:t>
            </a:r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- perform alternative clustering task, use resulting centroids as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  <a:sym typeface="Wingdings"/>
              </a:rPr>
              <a:t>	initial k-means centroids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     - start with global centroid, choose point at max distance, repeat 	(but might select outlier)</a:t>
            </a:r>
          </a:p>
        </p:txBody>
      </p:sp>
    </p:spTree>
    <p:extLst>
      <p:ext uri="{BB962C8B-B14F-4D97-AF65-F5344CB8AC3E}">
        <p14:creationId xmlns:p14="http://schemas.microsoft.com/office/powerpoint/2010/main" val="2694166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</p:txBody>
      </p:sp>
    </p:spTree>
    <p:extLst>
      <p:ext uri="{BB962C8B-B14F-4D97-AF65-F5344CB8AC3E}">
        <p14:creationId xmlns:p14="http://schemas.microsoft.com/office/powerpoint/2010/main" val="34524919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</a:t>
            </a:r>
            <a:r>
              <a:rPr lang="en-US" sz="3000" dirty="0">
                <a:latin typeface="PFDinTextCompPro-Italic"/>
                <a:cs typeface="PFDinTextCompPro-Italic"/>
              </a:rPr>
              <a:t>How do you determine which centroid a given point </a:t>
            </a:r>
            <a:r>
              <a:rPr lang="en-US" sz="3000" dirty="0" smtClean="0">
                <a:latin typeface="PFDinTextCompPro-Italic"/>
                <a:cs typeface="PFDinTextCompPro-Italic"/>
              </a:rPr>
              <a:t>is most </a:t>
            </a:r>
            <a:r>
              <a:rPr lang="en-US" sz="3000" dirty="0">
                <a:latin typeface="PFDinTextCompPro-Italic"/>
                <a:cs typeface="PFDinTextCompPro-Italic"/>
              </a:rPr>
              <a:t>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</p:txBody>
      </p:sp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  <a:p>
            <a:pPr algn="l"/>
            <a:endParaRPr lang="en-US" sz="14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the case of k-means clustering, the similarity metric is the </a:t>
            </a:r>
            <a:r>
              <a:rPr lang="en-US" sz="3000" b="1" dirty="0" smtClean="0">
                <a:latin typeface="PFDinTextCompPro-Italic"/>
                <a:cs typeface="PFDinTextCompPro-Italic"/>
                <a:sym typeface="Wingdings"/>
              </a:rPr>
              <a:t>Euclidian distance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I. cluster analysis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  <a:p>
            <a:pPr algn="l"/>
            <a:endParaRPr lang="en-US" sz="14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the case of k-means clustering, the similarity metric is the </a:t>
            </a:r>
            <a:r>
              <a:rPr lang="en-US" sz="3000" b="1" dirty="0" smtClean="0">
                <a:latin typeface="PFDinTextCompPro-Italic"/>
                <a:cs typeface="PFDinTextCompPro-Italic"/>
                <a:sym typeface="Wingdings"/>
              </a:rPr>
              <a:t>Euclidian distance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078821"/>
              </p:ext>
            </p:extLst>
          </p:nvPr>
        </p:nvGraphicFramePr>
        <p:xfrm>
          <a:off x="2395537" y="4305300"/>
          <a:ext cx="4185761" cy="806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4" imgW="1752480" imgH="342720" progId="Equation.3">
                  <p:embed/>
                </p:oleObj>
              </mc:Choice>
              <mc:Fallback>
                <p:oleObj name="Equation" r:id="rId4" imgW="17524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7" y="4305300"/>
                        <a:ext cx="4185761" cy="806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3 </a:t>
            </a:r>
            <a:r>
              <a:rPr lang="en-US" dirty="0"/>
              <a:t>– </a:t>
            </a:r>
            <a:r>
              <a:rPr lang="en-US" dirty="0" err="1" smtClean="0"/>
              <a:t>Recomputing</a:t>
            </a:r>
            <a:r>
              <a:rPr lang="en-US" dirty="0" smtClean="0"/>
              <a:t> the Center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we </a:t>
            </a:r>
            <a:r>
              <a:rPr lang="en-US" sz="3000" dirty="0" smtClean="0">
                <a:latin typeface="PFDinTextCompPro-Italic"/>
                <a:cs typeface="PFDinTextCompPro-Italic"/>
              </a:rPr>
              <a:t>re-compute </a:t>
            </a:r>
            <a:r>
              <a:rPr lang="en-US" sz="3000" dirty="0" smtClean="0">
                <a:latin typeface="PFDinTextCompPro-Italic"/>
                <a:cs typeface="PFDinTextCompPro-Italic"/>
              </a:rPr>
              <a:t>the positions of the centers at each iteration of the algorithm?</a:t>
            </a:r>
          </a:p>
          <a:p>
            <a:pPr algn="l"/>
            <a:endParaRPr lang="en-US" sz="12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By calculating the centroid (i.e., the geometric center)</a:t>
            </a:r>
          </a:p>
        </p:txBody>
      </p:sp>
    </p:spTree>
    <p:extLst>
      <p:ext uri="{BB962C8B-B14F-4D97-AF65-F5344CB8AC3E}">
        <p14:creationId xmlns:p14="http://schemas.microsoft.com/office/powerpoint/2010/main" val="2436705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4 </a:t>
            </a:r>
            <a:r>
              <a:rPr lang="en-US" dirty="0"/>
              <a:t>– </a:t>
            </a:r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iterate until some stopping criteria are met; in general, suitable convergence is achieved in a small number of steps.</a:t>
            </a:r>
          </a:p>
        </p:txBody>
      </p:sp>
    </p:spTree>
    <p:extLst>
      <p:ext uri="{BB962C8B-B14F-4D97-AF65-F5344CB8AC3E}">
        <p14:creationId xmlns:p14="http://schemas.microsoft.com/office/powerpoint/2010/main" val="11967096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4 </a:t>
            </a:r>
            <a:r>
              <a:rPr lang="en-US" dirty="0"/>
              <a:t>– </a:t>
            </a:r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iterate until some stopping criteria are met; in general, suitable convergence is achieved in a small number of steps.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Stopping criteria can be based on the centroids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if positions change by no more than </a:t>
            </a:r>
            <a:r>
              <a:rPr lang="en-US" sz="3000" i="1" dirty="0" smtClean="0">
                <a:latin typeface="Symbol" charset="2"/>
                <a:cs typeface="Symbol" charset="2"/>
              </a:rPr>
              <a:t>e</a:t>
            </a:r>
            <a:r>
              <a:rPr lang="en-US" sz="3000" dirty="0" smtClean="0">
                <a:latin typeface="PFDinTextCompPro-Italic"/>
                <a:cs typeface="PFDinTextCompPro-Italic"/>
              </a:rPr>
              <a:t>) or on the points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if no more than </a:t>
            </a:r>
            <a:r>
              <a:rPr lang="en-US" sz="2500" i="1" dirty="0" smtClean="0">
                <a:latin typeface="+mn-lt"/>
                <a:cs typeface="PFDinTextCompPro-Italic"/>
              </a:rPr>
              <a:t>x%</a:t>
            </a:r>
            <a:r>
              <a:rPr lang="en-US" sz="3000" dirty="0" smtClean="0">
                <a:latin typeface="PFDinTextCompPro-Italic"/>
                <a:cs typeface="PFDinTextCompPro-Italic"/>
              </a:rPr>
              <a:t> change clusters between iterations).</a:t>
            </a:r>
          </a:p>
        </p:txBody>
      </p:sp>
    </p:spTree>
    <p:extLst>
      <p:ext uri="{BB962C8B-B14F-4D97-AF65-F5344CB8AC3E}">
        <p14:creationId xmlns:p14="http://schemas.microsoft.com/office/powerpoint/2010/main" val="40165005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Flowchart: Connector 32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lowchart: Connector 33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Flowchart: Connector 34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Flowchart: Connector 35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7" name="Flowchart: Connector 36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Flowchart: Connector 39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Flowchart: Connector 41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Flowchart: Connector 42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57616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55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Flowchart: Connector 3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Flowchart: Connector 39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Flowchart: Connector 41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Flowchart: Connector 42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4" name="Flowchart: Connector 43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Flowchart: Connector 44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Flowchart: Connector 45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Flowchart: Connector 46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49" name="Straight Connector 48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oup 50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52" name="Straight Connector 51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Group 53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55" name="Straight Connector 54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8" name="TextBox 67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313446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1" name="Straight Connector 30"/>
          <p:cNvCxnSpPr/>
          <p:nvPr/>
        </p:nvCxnSpPr>
        <p:spPr bwMode="auto">
          <a:xfrm>
            <a:off x="6751649" y="2681350"/>
            <a:ext cx="2648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6601777" y="2652650"/>
            <a:ext cx="113410" cy="5043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6845617" y="2652650"/>
            <a:ext cx="250472" cy="4585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7676494" y="2019300"/>
            <a:ext cx="250472" cy="2588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7731038" y="2171700"/>
            <a:ext cx="141385" cy="146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8097553" y="207271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7301758" y="3557371"/>
            <a:ext cx="4999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8011582" y="320734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8163349" y="3026969"/>
            <a:ext cx="158076" cy="3710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H="1">
            <a:off x="8128478" y="3504555"/>
            <a:ext cx="166837" cy="5281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7634808" y="2324100"/>
            <a:ext cx="2120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87185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90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b="1" dirty="0">
                <a:latin typeface="PFDinTextCompPro-Italic"/>
                <a:cs typeface="PFDinTextCompPro-Italic"/>
              </a:rPr>
              <a:t> </a:t>
            </a:r>
            <a:r>
              <a:rPr lang="en-US" sz="3000" b="1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1" name="Straight Connector 30"/>
          <p:cNvCxnSpPr/>
          <p:nvPr/>
        </p:nvCxnSpPr>
        <p:spPr bwMode="auto">
          <a:xfrm>
            <a:off x="6751649" y="2681350"/>
            <a:ext cx="2648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6601777" y="2652650"/>
            <a:ext cx="113410" cy="5043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6845617" y="2652650"/>
            <a:ext cx="250472" cy="4585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7676494" y="2019300"/>
            <a:ext cx="250472" cy="2588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7731038" y="2171700"/>
            <a:ext cx="141385" cy="146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8097553" y="207271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7301758" y="3557371"/>
            <a:ext cx="4999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8011582" y="320734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8163349" y="3026969"/>
            <a:ext cx="158076" cy="3710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H="1">
            <a:off x="8128478" y="3504555"/>
            <a:ext cx="166837" cy="5281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7634808" y="2324100"/>
            <a:ext cx="2120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5946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87250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12821" y="1104900"/>
            <a:ext cx="88091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40" name="Straight Connector 39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8093094" y="2953896"/>
            <a:ext cx="202356" cy="248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8110537" y="3305829"/>
            <a:ext cx="253219" cy="578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8001655" y="3059418"/>
            <a:ext cx="101178" cy="2158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878943" y="3300694"/>
            <a:ext cx="12660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311372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continuous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19300"/>
            <a:ext cx="81035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	</a:t>
            </a:r>
            <a:r>
              <a:rPr lang="en-US" sz="4000" dirty="0" smtClean="0">
                <a:latin typeface="PFDinTextCompPro-Italic"/>
                <a:cs typeface="PFDinTextCompPro-Italic"/>
              </a:rPr>
              <a:t>???		          ???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dirty="0" smtClean="0">
                <a:latin typeface="PFDinTextCompPro-Italic"/>
                <a:cs typeface="PFDinTextCompPro-Italic"/>
              </a:rPr>
              <a:t>?</a:t>
            </a:r>
            <a:r>
              <a:rPr lang="en-US" sz="4000" dirty="0">
                <a:latin typeface="PFDinTextCompPro-Italic"/>
                <a:cs typeface="PFDinTextCompPro-Italic"/>
              </a:rPr>
              <a:t>??		          ???</a:t>
            </a:r>
            <a:endParaRPr lang="en-US" sz="4000" i="1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6108988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19679" y="1104900"/>
            <a:ext cx="87190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40" name="Straight Connector 39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8093094" y="2953896"/>
            <a:ext cx="202356" cy="248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8110537" y="3305829"/>
            <a:ext cx="253219" cy="578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8001655" y="3059418"/>
            <a:ext cx="101178" cy="2158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878943" y="3300694"/>
            <a:ext cx="12660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8506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281" y="1104900"/>
            <a:ext cx="85574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85306" y="3162300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8220909" y="2992286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7" name="Straight Connector 36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6967537" y="3390900"/>
            <a:ext cx="11509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8348477" y="3192954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8333638" y="2905000"/>
            <a:ext cx="30078" cy="8617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>
            <a:off x="8129376" y="3078584"/>
            <a:ext cx="75570" cy="3626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26804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1" y="1104900"/>
            <a:ext cx="85677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85306" y="3162300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8220909" y="2992286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17727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III. Cluster validation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73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k-means will converge to a solution and return a partition of k clusters, even if no natural clusters exist in the data.</a:t>
            </a:r>
          </a:p>
        </p:txBody>
      </p:sp>
    </p:spTree>
    <p:extLst>
      <p:ext uri="{BB962C8B-B14F-4D97-AF65-F5344CB8AC3E}">
        <p14:creationId xmlns:p14="http://schemas.microsoft.com/office/powerpoint/2010/main" val="2253726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k-means will converge to a solution and return a partition of k clusters, even if no natural clusters exist in the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will look at two validation metrics useful for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clustering, </a:t>
            </a:r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</a:t>
            </a:r>
            <a:r>
              <a:rPr lang="en-US" sz="3000" dirty="0" smtClean="0">
                <a:latin typeface="PFDinTextCompPro-Medium"/>
                <a:cs typeface="PFDinTextCompPro-Medium"/>
              </a:rPr>
              <a:t>separation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446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within a cluster.</a:t>
            </a: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37" y="2095500"/>
            <a:ext cx="3594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5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within a cluster.</a:t>
            </a: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Separation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between clusters.</a:t>
            </a:r>
            <a:endParaRPr lang="en-US" sz="3000" dirty="0" smtClean="0">
              <a:latin typeface="PFDinTextCompPro-Medium"/>
              <a:cs typeface="PFDinTextCompPro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37" y="2095500"/>
            <a:ext cx="35941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37" y="4381500"/>
            <a:ext cx="3632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636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56" y="1191808"/>
            <a:ext cx="7396163" cy="33293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4337" y="4838700"/>
            <a:ext cx="3198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i="1" dirty="0" smtClean="0">
                <a:latin typeface="+mn-lt"/>
              </a:rPr>
              <a:t>source</a:t>
            </a:r>
            <a:r>
              <a:rPr lang="en-US" sz="800" i="1" dirty="0">
                <a:latin typeface="+mn-lt"/>
              </a:rPr>
              <a:t>: http://www-</a:t>
            </a:r>
            <a:r>
              <a:rPr lang="en-US" sz="800" i="1" dirty="0" err="1">
                <a:latin typeface="+mn-lt"/>
              </a:rPr>
              <a:t>users.cs.umn.edu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kumar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dmbook</a:t>
            </a:r>
            <a:r>
              <a:rPr lang="en-US" sz="800" i="1" dirty="0">
                <a:latin typeface="+mn-lt"/>
              </a:rPr>
              <a:t>/ch8.pdf</a:t>
            </a:r>
          </a:p>
        </p:txBody>
      </p:sp>
    </p:spTree>
    <p:extLst>
      <p:ext uri="{BB962C8B-B14F-4D97-AF65-F5344CB8AC3E}">
        <p14:creationId xmlns:p14="http://schemas.microsoft.com/office/powerpoint/2010/main" val="36097131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900" dirty="0" smtClean="0">
                <a:latin typeface="PFDinTextCompPro-Italic"/>
                <a:cs typeface="PFDinTextCompPro-Italic"/>
              </a:rPr>
              <a:t>One useful measure than combines the ideas of cohesion and separation is the </a:t>
            </a:r>
            <a:r>
              <a:rPr lang="en-US" sz="2900" dirty="0" smtClean="0">
                <a:latin typeface="PFDinTextCompPro-Medium"/>
                <a:cs typeface="PFDinTextCompPro-Medium"/>
              </a:rPr>
              <a:t>silhouette coefficient</a:t>
            </a:r>
            <a:r>
              <a:rPr lang="en-US" sz="2900" dirty="0" smtClean="0">
                <a:latin typeface="PFDinTextCompPro-Italic"/>
                <a:cs typeface="PFDinTextCompPro-Italic"/>
              </a:rPr>
              <a:t>. For point </a:t>
            </a:r>
            <a:r>
              <a:rPr lang="en-US" sz="2900" i="1" dirty="0" smtClean="0">
                <a:latin typeface="+mn-lt"/>
                <a:cs typeface="PFDinTextCompPro-Italic"/>
              </a:rPr>
              <a:t>x</a:t>
            </a:r>
            <a:r>
              <a:rPr lang="en-US" sz="29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2900" dirty="0" smtClean="0">
                <a:latin typeface="PFDinTextCompPro-Italic"/>
                <a:cs typeface="PFDinTextCompPro-Italic"/>
              </a:rPr>
              <a:t>, this is given by: </a:t>
            </a:r>
          </a:p>
          <a:p>
            <a:pPr algn="l"/>
            <a:endParaRPr lang="en-US" sz="2900" dirty="0">
              <a:latin typeface="PFDinTextCompPro-Italic"/>
              <a:cs typeface="PFDinTextCompPro-Italic"/>
            </a:endParaRPr>
          </a:p>
          <a:p>
            <a:pPr algn="l"/>
            <a:endParaRPr lang="en-US" sz="29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900" dirty="0">
                <a:latin typeface="PFDinTextCompPro-Italic"/>
                <a:cs typeface="PFDinTextCompPro-Italic"/>
              </a:rPr>
              <a:t>such </a:t>
            </a:r>
            <a:r>
              <a:rPr lang="en-US" sz="2900" dirty="0" smtClean="0">
                <a:latin typeface="PFDinTextCompPro-Italic"/>
                <a:cs typeface="PFDinTextCompPro-Italic"/>
              </a:rPr>
              <a:t>that:</a:t>
            </a:r>
            <a:endParaRPr lang="en-US" sz="2900" i="1" dirty="0" smtClean="0">
              <a:latin typeface="+mn-lt"/>
              <a:cs typeface="PFDinTextCompPro-Italic"/>
            </a:endParaRPr>
          </a:p>
          <a:p>
            <a:pPr algn="l"/>
            <a:r>
              <a:rPr lang="en-US" sz="2900" i="1" dirty="0" smtClean="0">
                <a:latin typeface="+mn-lt"/>
                <a:cs typeface="PFDinTextCompPro-Italic"/>
              </a:rPr>
              <a:t>    </a:t>
            </a:r>
            <a:r>
              <a:rPr lang="en-US" sz="2900" i="1" dirty="0" err="1" smtClean="0">
                <a:latin typeface="+mn-lt"/>
                <a:cs typeface="PFDinTextCompPro-Italic"/>
              </a:rPr>
              <a:t>a</a:t>
            </a:r>
            <a:r>
              <a:rPr lang="en-US" sz="29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2900" dirty="0" smtClean="0">
                <a:latin typeface="PFDinTextCompPro-Italic"/>
                <a:cs typeface="PFDinTextCompPro-Italic"/>
              </a:rPr>
              <a:t> = </a:t>
            </a:r>
            <a:r>
              <a:rPr lang="en-US" sz="2900" dirty="0" smtClean="0">
                <a:latin typeface="PFDinTextCompPro-Italic"/>
                <a:cs typeface="PFDinTextCompPro-Italic"/>
              </a:rPr>
              <a:t>average </a:t>
            </a:r>
            <a:r>
              <a:rPr lang="en-US" sz="2900" dirty="0" smtClean="0">
                <a:latin typeface="PFDinTextCompPro-Italic"/>
                <a:cs typeface="PFDinTextCompPro-Italic"/>
              </a:rPr>
              <a:t>in-cluster distance to </a:t>
            </a:r>
            <a:r>
              <a:rPr lang="en-US" sz="2900" i="1" dirty="0" smtClean="0">
                <a:latin typeface="+mn-lt"/>
                <a:cs typeface="PFDinTextCompPro-Italic"/>
              </a:rPr>
              <a:t>x</a:t>
            </a:r>
            <a:r>
              <a:rPr lang="en-US" sz="2900" i="1" baseline="-25000" dirty="0" smtClean="0">
                <a:latin typeface="+mn-lt"/>
                <a:cs typeface="PFDinTextCompPro-Italic"/>
              </a:rPr>
              <a:t>i</a:t>
            </a:r>
          </a:p>
          <a:p>
            <a:pPr algn="l"/>
            <a:r>
              <a:rPr lang="en-US" sz="2900" i="1" dirty="0" smtClean="0">
                <a:latin typeface="+mn-lt"/>
                <a:cs typeface="PFDinTextCompPro-Italic"/>
              </a:rPr>
              <a:t>    </a:t>
            </a:r>
            <a:r>
              <a:rPr lang="en-US" sz="2900" i="1" dirty="0" err="1" smtClean="0">
                <a:latin typeface="+mn-lt"/>
                <a:cs typeface="PFDinTextCompPro-Italic"/>
              </a:rPr>
              <a:t>b</a:t>
            </a:r>
            <a:r>
              <a:rPr lang="en-US" sz="2900" i="1" baseline="-25000" dirty="0" err="1" smtClean="0">
                <a:latin typeface="+mn-lt"/>
                <a:cs typeface="PFDinTextCompPro-Italic"/>
              </a:rPr>
              <a:t>ij</a:t>
            </a:r>
            <a:r>
              <a:rPr lang="en-US" sz="2900" dirty="0" smtClean="0">
                <a:latin typeface="PFDinTextCompPro-Italic"/>
                <a:cs typeface="PFDinTextCompPro-Italic"/>
              </a:rPr>
              <a:t> = average between-cluster distance to </a:t>
            </a:r>
            <a:r>
              <a:rPr lang="en-US" sz="2900" i="1" dirty="0" smtClean="0">
                <a:latin typeface="+mn-lt"/>
                <a:cs typeface="PFDinTextCompPro-Italic"/>
              </a:rPr>
              <a:t>x</a:t>
            </a:r>
            <a:r>
              <a:rPr lang="en-US" sz="2900" i="1" baseline="-25000" dirty="0" smtClean="0">
                <a:latin typeface="+mn-lt"/>
                <a:cs typeface="PFDinTextCompPro-Italic"/>
              </a:rPr>
              <a:t>i</a:t>
            </a:r>
          </a:p>
          <a:p>
            <a:pPr algn="l"/>
            <a:r>
              <a:rPr lang="en-US" sz="2900" i="1" dirty="0" smtClean="0">
                <a:latin typeface="+mn-lt"/>
                <a:cs typeface="PFDinTextCompPro-Italic"/>
              </a:rPr>
              <a:t>    b</a:t>
            </a:r>
            <a:r>
              <a:rPr lang="en-US" sz="29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2900" dirty="0" smtClean="0">
                <a:latin typeface="PFDinTextCompPro-Italic"/>
                <a:cs typeface="PFDinTextCompPro-Italic"/>
              </a:rPr>
              <a:t> = </a:t>
            </a:r>
            <a:r>
              <a:rPr lang="en-US" sz="2900" i="1" dirty="0" err="1" smtClean="0">
                <a:latin typeface="+mn-lt"/>
                <a:cs typeface="PFDinTextCompPro-Italic"/>
              </a:rPr>
              <a:t>min</a:t>
            </a:r>
            <a:r>
              <a:rPr lang="en-US" sz="2900" i="1" baseline="-25000" dirty="0" err="1" smtClean="0">
                <a:latin typeface="+mn-lt"/>
                <a:cs typeface="PFDinTextCompPro-Italic"/>
              </a:rPr>
              <a:t>j</a:t>
            </a:r>
            <a:r>
              <a:rPr lang="en-US" sz="2900" i="1" dirty="0" smtClean="0">
                <a:latin typeface="+mn-lt"/>
                <a:cs typeface="PFDinTextCompPro-Italic"/>
              </a:rPr>
              <a:t>(</a:t>
            </a:r>
            <a:r>
              <a:rPr lang="en-US" sz="2900" i="1" dirty="0" err="1" smtClean="0">
                <a:latin typeface="+mn-lt"/>
                <a:cs typeface="PFDinTextCompPro-Italic"/>
              </a:rPr>
              <a:t>b</a:t>
            </a:r>
            <a:r>
              <a:rPr lang="en-US" sz="2900" i="1" baseline="-25000" dirty="0" err="1" smtClean="0">
                <a:latin typeface="+mn-lt"/>
                <a:cs typeface="PFDinTextCompPro-Italic"/>
              </a:rPr>
              <a:t>ij</a:t>
            </a:r>
            <a:r>
              <a:rPr lang="en-US" sz="2900" i="1" dirty="0" smtClean="0">
                <a:latin typeface="+mn-lt"/>
                <a:cs typeface="PFDinTextCompPro-Italic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37" y="2705100"/>
            <a:ext cx="2501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64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Logistic regression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continuous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19300"/>
            <a:ext cx="97102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3000" dirty="0" smtClean="0">
                <a:latin typeface="PFDinTextCompPro-Italic"/>
                <a:cs typeface="PFDinTextCompPro-Italic"/>
              </a:rPr>
              <a:t>regression</a:t>
            </a:r>
            <a:r>
              <a:rPr lang="en-US" sz="4000" dirty="0" smtClean="0">
                <a:latin typeface="PFDinTextCompPro-Italic"/>
                <a:cs typeface="PFDinTextCompPro-Italic"/>
              </a:rPr>
              <a:t>	    	     </a:t>
            </a:r>
            <a:r>
              <a:rPr lang="en-US" sz="3000" dirty="0" smtClean="0">
                <a:latin typeface="PFDinTextCompPro-Italic"/>
                <a:cs typeface="PFDinTextCompPro-Italic"/>
              </a:rPr>
              <a:t>classification</a:t>
            </a:r>
            <a:endParaRPr lang="en-US" sz="3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u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 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reduction    clustering</a:t>
            </a:r>
            <a:endParaRPr lang="en-US" sz="3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6" y="2628900"/>
            <a:ext cx="2633057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26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24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The silhouette coefficient can take values between -1 and 1.</a:t>
            </a:r>
          </a:p>
          <a:p>
            <a:pPr algn="l"/>
            <a:endParaRPr lang="en-US" sz="27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In general, we want separation to be high and cohesion to be low. This corresponds to a value of </a:t>
            </a:r>
            <a:r>
              <a:rPr lang="en-US" sz="2700" i="1" dirty="0" smtClean="0">
                <a:latin typeface="+mn-lt"/>
                <a:cs typeface="PFDinTextCompPro-Italic"/>
              </a:rPr>
              <a:t>SC</a:t>
            </a:r>
            <a:r>
              <a:rPr lang="en-US" sz="2700" dirty="0" smtClean="0">
                <a:latin typeface="PFDinTextCompPro-Italic"/>
                <a:cs typeface="PFDinTextCompPro-Italic"/>
              </a:rPr>
              <a:t> close to +1.</a:t>
            </a:r>
          </a:p>
          <a:p>
            <a:pPr algn="l"/>
            <a:endParaRPr lang="en-US" sz="27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2700" dirty="0" smtClean="0">
                <a:latin typeface="PFDinTextCompPro-Italic"/>
                <a:cs typeface="PFDinTextCompPro-Italic"/>
              </a:rPr>
              <a:t>A negative silhouette coefficient means the cluster radius is larger than the space between clusters, and thus clusters overlap.</a:t>
            </a:r>
            <a:endParaRPr lang="en-US" sz="2700" dirty="0" smtClean="0">
              <a:latin typeface="+mn-lt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6043146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the cluster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 the average silhouette coefficient across all points in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37" y="2628900"/>
            <a:ext cx="3263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17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the cluster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 the average silhouette coefficient across all points in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overall silhouette coefficient is given by the average silhouette coefficient across </a:t>
            </a:r>
            <a:r>
              <a:rPr lang="en-US" sz="3000" dirty="0">
                <a:latin typeface="PFDinTextCompPro-Italic"/>
                <a:cs typeface="PFDinTextCompPro-Italic"/>
              </a:rPr>
              <a:t>all </a:t>
            </a:r>
            <a:r>
              <a:rPr lang="en-US" sz="3000" dirty="0" smtClean="0">
                <a:latin typeface="PFDinTextCompPro-Italic"/>
                <a:cs typeface="PFDinTextCompPro-Italic"/>
              </a:rPr>
              <a:t>clusters: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37" y="2628900"/>
            <a:ext cx="3263900" cy="82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37" y="4362786"/>
            <a:ext cx="3441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210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the cluster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 the average silhouette coefficient across all points in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overall silhouette coefficient is given by the average silhouette coefficient across </a:t>
            </a:r>
            <a:r>
              <a:rPr lang="en-US" sz="3000" dirty="0">
                <a:latin typeface="PFDinTextCompPro-Italic"/>
                <a:cs typeface="PFDinTextCompPro-Italic"/>
              </a:rPr>
              <a:t>all </a:t>
            </a:r>
            <a:r>
              <a:rPr lang="en-US" sz="3000" dirty="0" smtClean="0">
                <a:latin typeface="PFDinTextCompPro-Italic"/>
                <a:cs typeface="PFDinTextCompPro-Italic"/>
              </a:rPr>
              <a:t>clusters: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37" y="2628900"/>
            <a:ext cx="3263900" cy="82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37" y="4368800"/>
            <a:ext cx="3441700" cy="889000"/>
          </a:xfrm>
          <a:prstGeom prst="rect">
            <a:avLst/>
          </a:prstGeom>
        </p:spPr>
      </p:pic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7899400" y="2019300"/>
            <a:ext cx="1463675" cy="1463675"/>
            <a:chOff x="0" y="0"/>
            <a:chExt cx="1280" cy="1280"/>
          </a:xfrm>
        </p:grpSpPr>
        <p:pic>
          <p:nvPicPr>
            <p:cNvPr id="11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gives a summary measure of the overall clustering quality.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9697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</p:txBody>
      </p:sp>
    </p:spTree>
    <p:extLst>
      <p:ext uri="{BB962C8B-B14F-4D97-AF65-F5344CB8AC3E}">
        <p14:creationId xmlns:p14="http://schemas.microsoft.com/office/powerpoint/2010/main" val="2458027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would you do this?</a:t>
            </a:r>
          </a:p>
        </p:txBody>
      </p:sp>
    </p:spTree>
    <p:extLst>
      <p:ext uri="{BB962C8B-B14F-4D97-AF65-F5344CB8AC3E}">
        <p14:creationId xmlns:p14="http://schemas.microsoft.com/office/powerpoint/2010/main" val="870772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would you do this?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By computing the SSE or SC for different values of k.</a:t>
            </a:r>
          </a:p>
        </p:txBody>
      </p:sp>
    </p:spTree>
    <p:extLst>
      <p:ext uri="{BB962C8B-B14F-4D97-AF65-F5344CB8AC3E}">
        <p14:creationId xmlns:p14="http://schemas.microsoft.com/office/powerpoint/2010/main" val="1905764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Ultimately, cluster validation and clustering in general are suggestive techniques that rely on human interpretation to be meaningful.</a:t>
            </a:r>
          </a:p>
        </p:txBody>
      </p:sp>
    </p:spTree>
    <p:extLst>
      <p:ext uri="{BB962C8B-B14F-4D97-AF65-F5344CB8AC3E}">
        <p14:creationId xmlns:p14="http://schemas.microsoft.com/office/powerpoint/2010/main" val="33086085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Strengths: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 popular algorithm because of its computational efficiency and simple and intuitive nature.</a:t>
            </a:r>
          </a:p>
        </p:txBody>
      </p:sp>
    </p:spTree>
    <p:extLst>
      <p:ext uri="{BB962C8B-B14F-4D97-AF65-F5344CB8AC3E}">
        <p14:creationId xmlns:p14="http://schemas.microsoft.com/office/powerpoint/2010/main" val="27917619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Strengths: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 popular algorithm because of its computational efficiency and simple and intuitive nature.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Weaknesses: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However, K-means is highly scale dependent, and is not suitable for data with widely varying shapes and densities.</a:t>
            </a:r>
          </a:p>
        </p:txBody>
      </p:sp>
    </p:spTree>
    <p:extLst>
      <p:ext uri="{BB962C8B-B14F-4D97-AF65-F5344CB8AC3E}">
        <p14:creationId xmlns:p14="http://schemas.microsoft.com/office/powerpoint/2010/main" val="35913790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a cluster?</a:t>
            </a:r>
          </a:p>
        </p:txBody>
      </p:sp>
    </p:spTree>
    <p:extLst>
      <p:ext uri="{BB962C8B-B14F-4D97-AF65-F5344CB8AC3E}">
        <p14:creationId xmlns:p14="http://schemas.microsoft.com/office/powerpoint/2010/main" val="3278142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Ex: k-means clustering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8369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25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2500" dirty="0" smtClean="0">
                <a:latin typeface="PFDinTextCompPro-Italic"/>
                <a:cs typeface="PFDinTextCompPro-Italic"/>
              </a:rPr>
              <a:t> data points.</a:t>
            </a:r>
          </a:p>
        </p:txBody>
      </p:sp>
    </p:spTree>
    <p:extLst>
      <p:ext uri="{BB962C8B-B14F-4D97-AF65-F5344CB8AC3E}">
        <p14:creationId xmlns:p14="http://schemas.microsoft.com/office/powerpoint/2010/main" val="38853893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25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2500" dirty="0" smtClean="0">
                <a:latin typeface="PFDinTextCompPro-Italic"/>
                <a:cs typeface="PFDinTextCompPro-Italic"/>
              </a:rPr>
              <a:t> data points.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The concept of similarity is central to the definition of a cluster, and therefore to cluster analysis.</a:t>
            </a:r>
          </a:p>
        </p:txBody>
      </p:sp>
    </p:spTree>
    <p:extLst>
      <p:ext uri="{BB962C8B-B14F-4D97-AF65-F5344CB8AC3E}">
        <p14:creationId xmlns:p14="http://schemas.microsoft.com/office/powerpoint/2010/main" val="4116018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25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2500" dirty="0" smtClean="0">
                <a:latin typeface="PFDinTextCompPro-Italic"/>
                <a:cs typeface="PFDinTextCompPro-Italic"/>
              </a:rPr>
              <a:t> data points.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The concept of similarity is central to the definition of a cluster, and therefore to cluster analysis.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  <a:sym typeface="Wingdings"/>
              </a:rPr>
              <a:t>In general, greater similarity between points leads to better clustering.</a:t>
            </a:r>
          </a:p>
        </p:txBody>
      </p:sp>
    </p:spTree>
    <p:extLst>
      <p:ext uri="{BB962C8B-B14F-4D97-AF65-F5344CB8AC3E}">
        <p14:creationId xmlns:p14="http://schemas.microsoft.com/office/powerpoint/2010/main" val="38768184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27252</TotalTime>
  <Pages>0</Pages>
  <Words>2578</Words>
  <Characters>0</Characters>
  <Application>Microsoft Macintosh PowerPoint</Application>
  <PresentationFormat>Custom</PresentationFormat>
  <Lines>0</Lines>
  <Paragraphs>483</Paragraphs>
  <Slides>60</Slides>
  <Notes>60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GA_Instructor_Template_Deck</vt:lpstr>
      <vt:lpstr>Agenda</vt:lpstr>
      <vt:lpstr>Equation</vt:lpstr>
      <vt:lpstr>INTRO to DATA SCIENCE Cluster ANALYSIS</vt:lpstr>
      <vt:lpstr> I.  cluster analysis II.  The K-means Algorithm III.  Choosing K IV.  Example</vt:lpstr>
      <vt:lpstr> I. cluster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Cluster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Ex: k-means clustering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4595</cp:revision>
  <cp:lastPrinted>2013-04-09T17:14:22Z</cp:lastPrinted>
  <dcterms:modified xsi:type="dcterms:W3CDTF">2015-07-16T00:23:01Z</dcterms:modified>
</cp:coreProperties>
</file>